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5" r:id="rId6"/>
    <p:sldId id="276" r:id="rId7"/>
    <p:sldId id="270" r:id="rId8"/>
    <p:sldId id="271" r:id="rId9"/>
    <p:sldId id="274" r:id="rId10"/>
    <p:sldId id="273" r:id="rId11"/>
    <p:sldId id="264" r:id="rId12"/>
  </p:sldIdLst>
  <p:sldSz cx="18288000" cy="10287000"/>
  <p:notesSz cx="6858000" cy="9144000"/>
  <p:embeddedFontLst>
    <p:embeddedFont>
      <p:font typeface="Noto Sans KR Black" panose="020B0200000000000000" pitchFamily="50" charset="-127"/>
      <p:bold r:id="rId13"/>
    </p:embeddedFont>
    <p:embeddedFont>
      <p:font typeface="Pretendard Bold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2500" y="1739900"/>
            <a:ext cx="120777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open </a:t>
            </a:r>
            <a:r>
              <a:rPr lang="en-US" sz="7000" b="1" i="0" u="none" strike="noStrike" dirty="0" err="1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api</a:t>
            </a: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</a:t>
            </a:r>
            <a:r>
              <a:rPr lang="en-US" altLang="ko-KR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Web site </a:t>
            </a:r>
            <a:r>
              <a:rPr lang="en-US" sz="7000" b="1" i="0" u="none" strike="noStrike" dirty="0">
                <a:solidFill>
                  <a:srgbClr val="222222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project </a:t>
            </a:r>
          </a:p>
          <a:p>
            <a:pPr lvl="0" algn="l">
              <a:lnSpc>
                <a:spcPct val="92960"/>
              </a:lnSpc>
            </a:pPr>
            <a:r>
              <a:rPr lang="en-US" altLang="ko-KR" sz="10000" b="1" i="0" u="none" strike="noStrike" spc="-200" dirty="0">
                <a:solidFill>
                  <a:srgbClr val="EF000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YP BOOKS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91350" y="8826500"/>
            <a:ext cx="2984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dirty="0">
                <a:solidFill>
                  <a:srgbClr val="222222"/>
                </a:solidFill>
                <a:latin typeface="Pretendard Regular"/>
              </a:rPr>
              <a:t>dailyhune@gmail.com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8407400"/>
            <a:ext cx="3200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2300" b="0" i="0" u="none" strike="noStrike" dirty="0">
                <a:solidFill>
                  <a:srgbClr val="222222"/>
                </a:solidFill>
                <a:latin typeface="Pretendard Regular"/>
              </a:rPr>
              <a:t>09.19.2025</a:t>
            </a:r>
          </a:p>
          <a:p>
            <a:pPr lvl="0" algn="l">
              <a:lnSpc>
                <a:spcPct val="120350"/>
              </a:lnSpc>
            </a:pPr>
            <a:r>
              <a:rPr lang="ko-KR" altLang="en-US" sz="2300" dirty="0">
                <a:solidFill>
                  <a:srgbClr val="222222"/>
                </a:solidFill>
                <a:latin typeface="Pretendard Regular"/>
              </a:rPr>
              <a:t>박종훈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04FB12-5AA2-45F5-8C21-EAB53218D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126B3A-DAF9-46F7-B3F1-F93EDB10D1A8}"/>
              </a:ext>
            </a:extLst>
          </p:cNvPr>
          <p:cNvSpPr txBox="1"/>
          <p:nvPr/>
        </p:nvSpPr>
        <p:spPr>
          <a:xfrm>
            <a:off x="952500" y="4914900"/>
            <a:ext cx="12077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프레젠테이션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B4A3D541-8B3E-4ED9-9677-3EE866C69327}"/>
              </a:ext>
            </a:extLst>
          </p:cNvPr>
          <p:cNvSpPr txBox="1"/>
          <p:nvPr/>
        </p:nvSpPr>
        <p:spPr>
          <a:xfrm>
            <a:off x="14351000" y="8701156"/>
            <a:ext cx="2984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en-US" sz="2300" dirty="0">
                <a:solidFill>
                  <a:srgbClr val="222222"/>
                </a:solidFill>
                <a:latin typeface="Pretendard Regular"/>
              </a:rPr>
              <a:t>010 6542 3240</a:t>
            </a:r>
            <a:endParaRPr lang="en-US" sz="23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5322" y="923639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Sub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954" y="1858534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dirty="0"/>
              <a:t>이 페이지는 사용자가 선택한 도서의 상세 정보를 보여주는 </a:t>
            </a:r>
            <a:r>
              <a:rPr lang="en-US" altLang="ko-KR" dirty="0"/>
              <a:t>UI </a:t>
            </a:r>
            <a:r>
              <a:rPr lang="ko-KR" altLang="en-US" dirty="0"/>
              <a:t>레이아웃입니다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HTML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기반으로 제작</a:t>
            </a:r>
          </a:p>
          <a:p>
            <a:r>
              <a:rPr lang="en-US" altLang="ko-KR" dirty="0"/>
              <a:t>- Header, Breadcrumb, Book Detail, Footer </a:t>
            </a:r>
            <a:r>
              <a:rPr lang="ko-KR" altLang="en-US" dirty="0"/>
              <a:t>구조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유지보수 및 확장이 용이한 설계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941458" y="9263318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CSS</a:t>
            </a:r>
            <a:r>
              <a:rPr lang="ko-KR" altLang="en-US" sz="2300" b="1" dirty="0">
                <a:solidFill>
                  <a:srgbClr val="C13844"/>
                </a:solidFill>
              </a:rPr>
              <a:t> </a:t>
            </a:r>
            <a:r>
              <a:rPr lang="en-US" altLang="ko-KR" sz="2300" b="1" dirty="0">
                <a:solidFill>
                  <a:srgbClr val="C13844"/>
                </a:solidFill>
              </a:rPr>
              <a:t>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107ECF-E2E7-4351-8F9D-E0CFA6FAD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45" y="3778200"/>
            <a:ext cx="6159500" cy="51135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A51695-35F3-484B-A4D4-C87EFF4B6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945" y="3778200"/>
            <a:ext cx="5939855" cy="51135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ECD79A7-AA02-449F-90B0-918ADB7E8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0" y="3778201"/>
            <a:ext cx="5083745" cy="51135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404677-825A-4C6F-84DE-53647DAE0DDE}"/>
              </a:ext>
            </a:extLst>
          </p:cNvPr>
          <p:cNvSpPr txBox="1"/>
          <p:nvPr/>
        </p:nvSpPr>
        <p:spPr>
          <a:xfrm>
            <a:off x="12992100" y="923970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2AFA83-99C6-4591-AA86-5374D53E5A2E}"/>
              </a:ext>
            </a:extLst>
          </p:cNvPr>
          <p:cNvSpPr txBox="1"/>
          <p:nvPr/>
        </p:nvSpPr>
        <p:spPr>
          <a:xfrm>
            <a:off x="6966779" y="923970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98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229600" y="1289051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소감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22343" y="2273297"/>
            <a:ext cx="15697200" cy="7255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 dirty="0"/>
              <a:t>저는 이번 학습을 시작하기 전까지 컴퓨터 활용이나 코딩에 거의 지식이 없는</a:t>
            </a:r>
            <a:r>
              <a:rPr lang="en-US" altLang="ko-KR" sz="2800" dirty="0"/>
              <a:t>, </a:t>
            </a:r>
            <a:r>
              <a:rPr lang="ko-KR" altLang="en-US" sz="2800" dirty="0"/>
              <a:t>말 그대로 </a:t>
            </a:r>
            <a:r>
              <a:rPr lang="ko-KR" altLang="en-US" sz="2800" b="1" dirty="0"/>
              <a:t>컴맹 수준</a:t>
            </a:r>
            <a:r>
              <a:rPr lang="ko-KR" altLang="en-US" sz="2800" dirty="0"/>
              <a:t>이었습니다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처음에는 </a:t>
            </a:r>
            <a:r>
              <a:rPr lang="en-US" altLang="ko-KR" sz="2800" dirty="0"/>
              <a:t>HTML </a:t>
            </a:r>
            <a:r>
              <a:rPr lang="ko-KR" altLang="en-US" sz="2800" dirty="0"/>
              <a:t>태그 하나를 적는 것조차 낯설고 어렵게 느껴졌지만</a:t>
            </a:r>
            <a:r>
              <a:rPr lang="en-US" altLang="ko-KR" sz="2800" dirty="0"/>
              <a:t>, </a:t>
            </a:r>
            <a:r>
              <a:rPr lang="ko-KR" altLang="en-US" sz="2800" dirty="0"/>
              <a:t>한 줄 한 줄 코드를 작성하면서 화면에 변화가 생기는 과정을 보며 흥미와 보람을 느낄 수 있었습니다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특히 </a:t>
            </a:r>
            <a:r>
              <a:rPr lang="en-US" altLang="ko-KR" sz="2800" b="1" dirty="0"/>
              <a:t>HTML</a:t>
            </a:r>
            <a:r>
              <a:rPr lang="ko-KR" altLang="en-US" sz="2800" b="1" dirty="0"/>
              <a:t>과 </a:t>
            </a:r>
            <a:r>
              <a:rPr lang="en-US" altLang="ko-KR" sz="2800" b="1" dirty="0"/>
              <a:t>CSS</a:t>
            </a:r>
            <a:r>
              <a:rPr lang="ko-KR" altLang="en-US" sz="2800" b="1" dirty="0"/>
              <a:t>를 활용해 레이아웃을 구성</a:t>
            </a:r>
            <a:r>
              <a:rPr lang="ko-KR" altLang="en-US" sz="2800" dirty="0"/>
              <a:t>하고</a:t>
            </a:r>
            <a:r>
              <a:rPr lang="en-US" altLang="ko-KR" sz="2800" dirty="0"/>
              <a:t>, </a:t>
            </a:r>
            <a:r>
              <a:rPr lang="en-US" altLang="ko-KR" sz="2800" b="1" dirty="0"/>
              <a:t>JavaScript</a:t>
            </a:r>
            <a:r>
              <a:rPr lang="ko-KR" altLang="en-US" sz="2800" b="1" dirty="0"/>
              <a:t>와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를 통해 데이터를 불러오는 경험</a:t>
            </a:r>
            <a:r>
              <a:rPr lang="ko-KR" altLang="en-US" sz="2800" dirty="0"/>
              <a:t>을 하면서 단순히 ‘웹사이트를 보는 </a:t>
            </a:r>
            <a:r>
              <a:rPr lang="ko-KR" altLang="en-US" sz="2800" dirty="0" err="1"/>
              <a:t>사용자’에서</a:t>
            </a:r>
            <a:r>
              <a:rPr lang="ko-KR" altLang="en-US" sz="2800" dirty="0"/>
              <a:t> ‘웹을 직접 만드는 </a:t>
            </a:r>
            <a:r>
              <a:rPr lang="ko-KR" altLang="en-US" sz="2800" dirty="0" err="1"/>
              <a:t>개발자’의</a:t>
            </a:r>
            <a:r>
              <a:rPr lang="ko-KR" altLang="en-US" sz="2800" dirty="0"/>
              <a:t> 시선으로 사고할 수 있게 되었습니다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예를 들어</a:t>
            </a:r>
            <a:r>
              <a:rPr lang="en-US" altLang="ko-KR" sz="2800" dirty="0"/>
              <a:t>, Header</a:t>
            </a:r>
            <a:r>
              <a:rPr lang="ko-KR" altLang="en-US" sz="2800" dirty="0"/>
              <a:t>와 </a:t>
            </a:r>
            <a:r>
              <a:rPr lang="en-US" altLang="ko-KR" sz="2800" dirty="0"/>
              <a:t>Footer </a:t>
            </a:r>
            <a:r>
              <a:rPr lang="ko-KR" altLang="en-US" sz="2800" dirty="0"/>
              <a:t>같은 기본 구조부터 도서 상세 정보와 가격</a:t>
            </a:r>
            <a:r>
              <a:rPr lang="en-US" altLang="ko-KR" sz="2800" dirty="0"/>
              <a:t>, </a:t>
            </a:r>
            <a:r>
              <a:rPr lang="ko-KR" altLang="en-US" sz="2800" dirty="0"/>
              <a:t>버튼 </a:t>
            </a:r>
            <a:r>
              <a:rPr lang="en-US" altLang="ko-KR" sz="2800" dirty="0"/>
              <a:t>UI</a:t>
            </a:r>
            <a:r>
              <a:rPr lang="ko-KR" altLang="en-US" sz="2800" dirty="0"/>
              <a:t>를 직접 구현하면서 “내 손으로 실제 서비스의 한 부분을 </a:t>
            </a:r>
            <a:r>
              <a:rPr lang="ko-KR" altLang="en-US" sz="2800" dirty="0" err="1"/>
              <a:t>만들었다”는</a:t>
            </a:r>
            <a:r>
              <a:rPr lang="ko-KR" altLang="en-US" sz="2800" dirty="0"/>
              <a:t> 성취감을 크게 느꼈습니다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이번 과정을 통해 단순히 기술만 배운 것이 아니라</a:t>
            </a:r>
            <a:r>
              <a:rPr lang="en-US" altLang="ko-KR" sz="2800" dirty="0"/>
              <a:t>, </a:t>
            </a:r>
            <a:r>
              <a:rPr lang="ko-KR" altLang="en-US" sz="2800" b="1" dirty="0"/>
              <a:t>문제를 해결하는 과정에서의 끈기와 작은 성취가 쌓이는 즐거움</a:t>
            </a:r>
            <a:r>
              <a:rPr lang="ko-KR" altLang="en-US" sz="2800" dirty="0"/>
              <a:t>을 배웠습니다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또한</a:t>
            </a:r>
            <a:r>
              <a:rPr lang="en-US" altLang="ko-KR" sz="2800" dirty="0"/>
              <a:t>, </a:t>
            </a:r>
            <a:r>
              <a:rPr lang="ko-KR" altLang="en-US" sz="2800" dirty="0"/>
              <a:t>처음에는 두렵고 막막했지만</a:t>
            </a:r>
            <a:r>
              <a:rPr lang="en-US" altLang="ko-KR" sz="2800" dirty="0"/>
              <a:t>, </a:t>
            </a:r>
            <a:r>
              <a:rPr lang="ko-KR" altLang="en-US" sz="2800" dirty="0"/>
              <a:t>스스로 해내면서 얻은 자신감이 앞으로 더 많은 기술을 배우고 도전할 수 있는 원동력이 될 것이라 생각합니다</a:t>
            </a:r>
            <a:r>
              <a:rPr lang="en-US" altLang="ko-KR" sz="2800" dirty="0"/>
              <a:t>.</a:t>
            </a:r>
          </a:p>
          <a:p>
            <a:r>
              <a:rPr lang="ko-KR" altLang="en-US" sz="2800" dirty="0"/>
              <a:t>결론적으로</a:t>
            </a:r>
            <a:r>
              <a:rPr lang="en-US" altLang="ko-KR" sz="2800" dirty="0"/>
              <a:t>, </a:t>
            </a:r>
            <a:r>
              <a:rPr lang="ko-KR" altLang="en-US" sz="2800" dirty="0"/>
              <a:t>이번 학습은 </a:t>
            </a:r>
            <a:r>
              <a:rPr lang="ko-KR" altLang="en-US" sz="2800" dirty="0" err="1"/>
              <a:t>제게</a:t>
            </a:r>
            <a:r>
              <a:rPr lang="ko-KR" altLang="en-US" sz="2800" dirty="0"/>
              <a:t> 단순한 공부를 넘어 </a:t>
            </a:r>
            <a:r>
              <a:rPr lang="ko-KR" altLang="en-US" sz="2800" b="1" dirty="0"/>
              <a:t>새로운 가능성을 발견한 경험</a:t>
            </a:r>
            <a:r>
              <a:rPr lang="ko-KR" altLang="en-US" sz="2800" dirty="0"/>
              <a:t>이었으며</a:t>
            </a:r>
            <a:r>
              <a:rPr lang="en-US" altLang="ko-KR" sz="2800" dirty="0"/>
              <a:t>, </a:t>
            </a:r>
            <a:r>
              <a:rPr lang="ko-KR" altLang="en-US" sz="2800" dirty="0"/>
              <a:t>앞으로의 성장에 있어 매우 소중한 발판이 되었다고 느낍니다</a:t>
            </a:r>
            <a:r>
              <a:rPr lang="en-US" altLang="ko-KR" sz="28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02AB5-512C-42C2-8E8F-F23860D73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17" y="3194602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Index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1752" y="6601239"/>
            <a:ext cx="4508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웹사이트 선정</a:t>
            </a: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400" y="5752271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01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주제 선정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25913" y="6611730"/>
            <a:ext cx="4787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웹 사이트 선정의 이유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페르소나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AEAEAE"/>
                </a:solidFill>
                <a:latin typeface="Pretendard Regular"/>
              </a:rPr>
              <a:t>-</a:t>
            </a:r>
            <a:r>
              <a:rPr lang="ko-KR" altLang="en-US" sz="2000" dirty="0">
                <a:solidFill>
                  <a:srgbClr val="AEAEAE"/>
                </a:solidFill>
                <a:latin typeface="Pretendard Regular"/>
              </a:rPr>
              <a:t>프로토 타입</a:t>
            </a:r>
            <a:endParaRPr lang="en-US" altLang="ko-KR" sz="2000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71679" y="5747302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02 </a:t>
            </a:r>
            <a:r>
              <a:rPr lang="ko-KR" altLang="en-US" sz="3000" dirty="0">
                <a:solidFill>
                  <a:srgbClr val="222222"/>
                </a:solidFill>
                <a:latin typeface="Pretendard Bold"/>
              </a:rPr>
              <a:t>기획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39200" y="6616699"/>
            <a:ext cx="4533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- Main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구현</a:t>
            </a:r>
            <a:endParaRPr lang="en-US" altLang="ko-KR" sz="2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000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en-US" sz="2000" b="0" i="0" u="none" strike="noStrike" dirty="0">
                <a:solidFill>
                  <a:srgbClr val="AEAEAE"/>
                </a:solidFill>
                <a:latin typeface="Pretendard Regular"/>
              </a:rPr>
              <a:t>Sub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구현</a:t>
            </a:r>
            <a:endParaRPr lang="en-US" sz="2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15400" y="5795065"/>
            <a:ext cx="4559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03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구현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062088" y="6611730"/>
            <a:ext cx="4787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AEAEAE"/>
                </a:solidFill>
                <a:latin typeface="Pretendard Regular"/>
              </a:rPr>
              <a:t>- </a:t>
            </a:r>
            <a:r>
              <a:rPr lang="ko-KR" altLang="en-US" sz="2000" b="0" i="0" u="none" strike="noStrike" dirty="0">
                <a:solidFill>
                  <a:srgbClr val="AEAEAE"/>
                </a:solidFill>
                <a:latin typeface="Pretendard Regular"/>
              </a:rPr>
              <a:t>소감</a:t>
            </a:r>
            <a:endParaRPr lang="en-US" sz="2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99617" y="5814668"/>
            <a:ext cx="4813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22222"/>
                </a:solidFill>
                <a:latin typeface="Pretendard Bold"/>
              </a:rPr>
              <a:t>04 </a:t>
            </a:r>
            <a:r>
              <a:rPr lang="ko-KR" altLang="en-US" sz="3000" b="0" i="0" u="none" strike="noStrike" dirty="0">
                <a:solidFill>
                  <a:srgbClr val="222222"/>
                </a:solidFill>
                <a:latin typeface="Pretendard Bold"/>
              </a:rPr>
              <a:t>마무리</a:t>
            </a:r>
            <a:endParaRPr lang="en-US" sz="30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4E894D4-7C7A-4535-A36D-9ADEFF494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09" y="3129170"/>
            <a:ext cx="163449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b="0" i="0" u="none" strike="noStrike" dirty="0">
                <a:solidFill>
                  <a:srgbClr val="222222"/>
                </a:solidFill>
                <a:latin typeface="Pretendard Bold"/>
              </a:rPr>
              <a:t>웹사이트 선정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2438400" y="3764170"/>
            <a:ext cx="16446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000" b="0" i="0" u="none" strike="noStrike" dirty="0" err="1">
                <a:solidFill>
                  <a:srgbClr val="C13844"/>
                </a:solidFill>
                <a:latin typeface="Pretendard Bold"/>
              </a:rPr>
              <a:t>영풍문고</a:t>
            </a:r>
            <a:endParaRPr lang="en-US" sz="70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4600" y="4883425"/>
            <a:ext cx="13792200" cy="41418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한 눈에 알아보기 좋은 책 </a:t>
            </a:r>
            <a:r>
              <a:rPr lang="ko-KR" altLang="en-US" sz="5000" b="0" i="0" u="none" strike="noStrike" dirty="0" err="1">
                <a:solidFill>
                  <a:srgbClr val="AEAEAE"/>
                </a:solidFill>
                <a:latin typeface="Pretendard Regular"/>
              </a:rPr>
              <a:t>배치의구조들과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내용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, 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또한 많은 사람들에게 한눈에 보기 좋은 인터페이스를 가져 </a:t>
            </a:r>
            <a:endParaRPr lang="en-US" altLang="ko-KR" sz="50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  <a:buClr>
                <a:srgbClr val="AEAEAE"/>
              </a:buClr>
            </a:pP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  </a:t>
            </a:r>
            <a:r>
              <a:rPr lang="ko-KR" altLang="en-US" sz="5000" b="0" i="0" u="none" strike="noStrike" dirty="0" err="1">
                <a:solidFill>
                  <a:srgbClr val="AEAEAE"/>
                </a:solidFill>
                <a:latin typeface="Pretendard Regular"/>
              </a:rPr>
              <a:t>영풍문고를</a:t>
            </a:r>
            <a:r>
              <a:rPr lang="ko-KR" altLang="en-US" sz="5000" b="0" i="0" u="none" strike="noStrike" dirty="0">
                <a:solidFill>
                  <a:srgbClr val="AEAEAE"/>
                </a:solidFill>
                <a:latin typeface="Pretendard Regular"/>
              </a:rPr>
              <a:t> 선택하게 되었습니다</a:t>
            </a:r>
            <a:r>
              <a:rPr lang="en-US" altLang="ko-KR" sz="5000" b="0" i="0" u="none" strike="noStrike" dirty="0">
                <a:solidFill>
                  <a:srgbClr val="AEAEAE"/>
                </a:solidFill>
                <a:latin typeface="Pretendard Regular"/>
              </a:rPr>
              <a:t>.</a:t>
            </a:r>
            <a:endParaRPr lang="en-US" sz="5000" b="0" i="0" u="none" strike="noStrike" dirty="0">
              <a:solidFill>
                <a:srgbClr val="AEAEAE"/>
              </a:solidFill>
              <a:latin typeface="Pretendard Regular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57F95-BA39-49C7-890B-78C0B0CE0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7F81A4-7F30-45FE-9593-96EBB5E106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64743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페르소나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2600" y="2288761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600" dirty="0">
                <a:solidFill>
                  <a:srgbClr val="C13844"/>
                </a:solidFill>
                <a:latin typeface="Pretendard Bold"/>
              </a:rPr>
              <a:t>allow me the introduce my self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34502" y="5278598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뭘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써야할지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 감이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안잡힘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9548CED-90FA-48F7-A7F8-62379841ACF7}"/>
              </a:ext>
            </a:extLst>
          </p:cNvPr>
          <p:cNvSpPr txBox="1"/>
          <p:nvPr/>
        </p:nvSpPr>
        <p:spPr>
          <a:xfrm>
            <a:off x="9334502" y="470824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2600" dirty="0">
                <a:solidFill>
                  <a:srgbClr val="C13844"/>
                </a:solidFill>
                <a:latin typeface="Pretendard Bold"/>
              </a:rPr>
              <a:t>LIFE </a:t>
            </a:r>
            <a:r>
              <a:rPr lang="en-US" altLang="ko-KR" sz="2600" b="0" i="0" u="none" strike="noStrike" dirty="0">
                <a:solidFill>
                  <a:srgbClr val="C13844"/>
                </a:solidFill>
                <a:latin typeface="Pretendard Bold"/>
              </a:rPr>
              <a:t>Style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4C67DEE-DF8E-4752-8C61-064F381C1553}"/>
              </a:ext>
            </a:extLst>
          </p:cNvPr>
          <p:cNvSpPr txBox="1"/>
          <p:nvPr/>
        </p:nvSpPr>
        <p:spPr>
          <a:xfrm>
            <a:off x="9397027" y="2802120"/>
            <a:ext cx="15201900" cy="1522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100" b="0" i="0" u="none" strike="noStrike" dirty="0">
                <a:solidFill>
                  <a:srgbClr val="AEAEAE"/>
                </a:solidFill>
                <a:latin typeface="Pretendard Regular"/>
              </a:rPr>
              <a:t>28</a:t>
            </a:r>
            <a:r>
              <a:rPr lang="ko-KR" altLang="en-US" sz="2100" b="0" i="0" u="none" strike="noStrike" dirty="0">
                <a:solidFill>
                  <a:srgbClr val="AEAEAE"/>
                </a:solidFill>
                <a:latin typeface="Pretendard Regular"/>
              </a:rPr>
              <a:t>세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/1998</a:t>
            </a:r>
            <a:endParaRPr lang="en-US" sz="21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직업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: 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없음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392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페르소나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2600" y="2288761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600" dirty="0">
                <a:solidFill>
                  <a:srgbClr val="C13844"/>
                </a:solidFill>
                <a:latin typeface="Pretendard Bold"/>
              </a:rPr>
              <a:t>allow me the introduce my self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34502" y="5278598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뭘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써야할지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 감이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안잡힘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9548CED-90FA-48F7-A7F8-62379841ACF7}"/>
              </a:ext>
            </a:extLst>
          </p:cNvPr>
          <p:cNvSpPr txBox="1"/>
          <p:nvPr/>
        </p:nvSpPr>
        <p:spPr>
          <a:xfrm>
            <a:off x="9334502" y="470824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2600" dirty="0">
                <a:solidFill>
                  <a:srgbClr val="C13844"/>
                </a:solidFill>
                <a:latin typeface="Pretendard Bold"/>
              </a:rPr>
              <a:t>LIFE </a:t>
            </a:r>
            <a:r>
              <a:rPr lang="en-US" altLang="ko-KR" sz="2600" b="0" i="0" u="none" strike="noStrike" dirty="0">
                <a:solidFill>
                  <a:srgbClr val="C13844"/>
                </a:solidFill>
                <a:latin typeface="Pretendard Bold"/>
              </a:rPr>
              <a:t>Style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4C67DEE-DF8E-4752-8C61-064F381C1553}"/>
              </a:ext>
            </a:extLst>
          </p:cNvPr>
          <p:cNvSpPr txBox="1"/>
          <p:nvPr/>
        </p:nvSpPr>
        <p:spPr>
          <a:xfrm>
            <a:off x="9397027" y="2802120"/>
            <a:ext cx="15201900" cy="1522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100" b="0" i="0" u="none" strike="noStrike" dirty="0">
                <a:solidFill>
                  <a:srgbClr val="AEAEAE"/>
                </a:solidFill>
                <a:latin typeface="Pretendard Regular"/>
              </a:rPr>
              <a:t>28</a:t>
            </a:r>
            <a:r>
              <a:rPr lang="ko-KR" altLang="en-US" sz="2100" b="0" i="0" u="none" strike="noStrike" dirty="0">
                <a:solidFill>
                  <a:srgbClr val="AEAEAE"/>
                </a:solidFill>
                <a:latin typeface="Pretendard Regular"/>
              </a:rPr>
              <a:t>세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/1998</a:t>
            </a:r>
            <a:endParaRPr lang="en-US" sz="21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직업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: 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없음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8206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5200" y="1270000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>
                <a:solidFill>
                  <a:srgbClr val="222222"/>
                </a:solidFill>
                <a:latin typeface="Pretendard Bold"/>
              </a:rPr>
              <a:t>페르소나</a:t>
            </a:r>
            <a:endParaRPr lang="en-US" sz="6400" b="0" i="0" u="none" strike="noStrike" dirty="0">
              <a:solidFill>
                <a:srgbClr val="222222"/>
              </a:solidFill>
              <a:latin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2600" y="2288761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600" dirty="0">
                <a:solidFill>
                  <a:srgbClr val="C13844"/>
                </a:solidFill>
                <a:latin typeface="Pretendard Bold"/>
              </a:rPr>
              <a:t>allow me the introduce my self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34502" y="5278598"/>
            <a:ext cx="7988300" cy="24492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  <a:buClr>
                <a:srgbClr val="AEAEAE"/>
              </a:buClr>
            </a:pP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뭘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써야할지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 감이 </a:t>
            </a:r>
            <a:r>
              <a:rPr lang="ko-KR" altLang="en-US" sz="2100" dirty="0" err="1">
                <a:solidFill>
                  <a:srgbClr val="AEAEAE"/>
                </a:solidFill>
                <a:latin typeface="Pretendard Regular"/>
              </a:rPr>
              <a:t>안잡힘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69548CED-90FA-48F7-A7F8-62379841ACF7}"/>
              </a:ext>
            </a:extLst>
          </p:cNvPr>
          <p:cNvSpPr txBox="1"/>
          <p:nvPr/>
        </p:nvSpPr>
        <p:spPr>
          <a:xfrm>
            <a:off x="9334502" y="4708247"/>
            <a:ext cx="1150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altLang="ko-KR" sz="2600" dirty="0">
                <a:solidFill>
                  <a:srgbClr val="C13844"/>
                </a:solidFill>
                <a:latin typeface="Pretendard Bold"/>
              </a:rPr>
              <a:t>LIFE </a:t>
            </a:r>
            <a:r>
              <a:rPr lang="en-US" altLang="ko-KR" sz="2600" b="0" i="0" u="none" strike="noStrike" dirty="0">
                <a:solidFill>
                  <a:srgbClr val="C13844"/>
                </a:solidFill>
                <a:latin typeface="Pretendard Bold"/>
              </a:rPr>
              <a:t>Style</a:t>
            </a:r>
            <a:endParaRPr lang="en-US" sz="2600" b="0" i="0" u="none" strike="noStrike" dirty="0">
              <a:solidFill>
                <a:srgbClr val="C13844"/>
              </a:solidFill>
              <a:latin typeface="Pretendar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4C67DEE-DF8E-4752-8C61-064F381C1553}"/>
              </a:ext>
            </a:extLst>
          </p:cNvPr>
          <p:cNvSpPr txBox="1"/>
          <p:nvPr/>
        </p:nvSpPr>
        <p:spPr>
          <a:xfrm>
            <a:off x="9397027" y="2802120"/>
            <a:ext cx="15201900" cy="1522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en-US" sz="2100" b="0" i="0" u="none" strike="noStrike" dirty="0">
                <a:solidFill>
                  <a:srgbClr val="AEAEAE"/>
                </a:solidFill>
                <a:latin typeface="Pretendard Regular"/>
              </a:rPr>
              <a:t>28</a:t>
            </a:r>
            <a:r>
              <a:rPr lang="ko-KR" altLang="en-US" sz="2100" b="0" i="0" u="none" strike="noStrike" dirty="0">
                <a:solidFill>
                  <a:srgbClr val="AEAEAE"/>
                </a:solidFill>
                <a:latin typeface="Pretendard Regular"/>
              </a:rPr>
              <a:t>세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/1998</a:t>
            </a:r>
            <a:endParaRPr lang="en-US" sz="2100" b="0" i="0" u="none" strike="noStrike" dirty="0">
              <a:solidFill>
                <a:srgbClr val="AEAEAE"/>
              </a:solidFill>
              <a:latin typeface="Pretendard Regular"/>
            </a:endParaRPr>
          </a:p>
          <a:p>
            <a:pPr marL="342900" lvl="0" indent="-342900" algn="l">
              <a:lnSpc>
                <a:spcPct val="124499"/>
              </a:lnSpc>
              <a:buClr>
                <a:srgbClr val="AEAEA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직업</a:t>
            </a:r>
            <a:r>
              <a:rPr lang="en-US" altLang="ko-KR" sz="2100" dirty="0">
                <a:solidFill>
                  <a:srgbClr val="AEAEAE"/>
                </a:solidFill>
                <a:latin typeface="Pretendard Regular"/>
              </a:rPr>
              <a:t>: </a:t>
            </a:r>
            <a:r>
              <a:rPr lang="ko-KR" altLang="en-US" sz="2100" dirty="0">
                <a:solidFill>
                  <a:srgbClr val="AEAEAE"/>
                </a:solidFill>
                <a:latin typeface="Pretendard Regular"/>
              </a:rPr>
              <a:t>없음</a:t>
            </a:r>
            <a:endParaRPr lang="en-US" altLang="ko-KR" sz="2100" dirty="0">
              <a:solidFill>
                <a:srgbClr val="AEAEAE"/>
              </a:solidFill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2789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520" y="1886206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dirty="0"/>
              <a:t>• .swiper-wrapper </a:t>
            </a:r>
            <a:r>
              <a:rPr lang="ko-KR" altLang="en-US" dirty="0"/>
              <a:t>안에 개별 슬라이드</a:t>
            </a:r>
            <a:r>
              <a:rPr lang="en-US" altLang="ko-KR" dirty="0"/>
              <a:t>(.swiper-slide) </a:t>
            </a:r>
            <a:r>
              <a:rPr lang="ko-KR" altLang="en-US" dirty="0"/>
              <a:t>배치</a:t>
            </a:r>
          </a:p>
          <a:p>
            <a:r>
              <a:rPr lang="en-US" altLang="ko-KR" dirty="0"/>
              <a:t>• background-image </a:t>
            </a:r>
            <a:r>
              <a:rPr lang="ko-KR" altLang="en-US" dirty="0"/>
              <a:t>속성으로 이미지 출력</a:t>
            </a:r>
          </a:p>
          <a:p>
            <a:r>
              <a:rPr lang="en-US" altLang="ko-KR" dirty="0"/>
              <a:t>• .swiper-button-next / .swiper-button-</a:t>
            </a:r>
            <a:r>
              <a:rPr lang="en-US" altLang="ko-KR" dirty="0" err="1"/>
              <a:t>prev</a:t>
            </a:r>
            <a:r>
              <a:rPr lang="en-US" altLang="ko-KR" dirty="0"/>
              <a:t> </a:t>
            </a:r>
            <a:r>
              <a:rPr lang="ko-KR" altLang="en-US" dirty="0"/>
              <a:t>로 좌우 네비게이션 버튼 제공</a:t>
            </a:r>
          </a:p>
          <a:p>
            <a:r>
              <a:rPr lang="en-US" altLang="ko-KR" dirty="0"/>
              <a:t>• .swiper-pagination </a:t>
            </a:r>
            <a:r>
              <a:rPr lang="ko-KR" altLang="en-US" dirty="0"/>
              <a:t>으로 현재 페이지 표시 가능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E8159C-DB54-46FB-AAC7-FAC888770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033" y="4091607"/>
            <a:ext cx="5744377" cy="4999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CFE568-0669-4BE1-B9FA-EB6BE225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06" y="4091608"/>
            <a:ext cx="5463427" cy="49996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2146011" y="9608554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6043820" y="960728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CEBF4-B726-4610-85CA-33A2CB16D532}"/>
              </a:ext>
            </a:extLst>
          </p:cNvPr>
          <p:cNvSpPr txBox="1"/>
          <p:nvPr/>
        </p:nvSpPr>
        <p:spPr>
          <a:xfrm>
            <a:off x="769069" y="9567957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5D87A35-222C-4DB4-84DE-AF53BD69A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378" y="4091607"/>
            <a:ext cx="5486616" cy="50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270" y="1989908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defRPr sz="1600"/>
            </a:pPr>
            <a:r>
              <a:rPr lang="en-US" altLang="ko-KR" dirty="0"/>
              <a:t>• fetch()</a:t>
            </a:r>
            <a:r>
              <a:rPr lang="ko-KR" altLang="en-US" dirty="0"/>
              <a:t>를 사용하여 </a:t>
            </a:r>
            <a:r>
              <a:rPr lang="en-US" altLang="ko-KR" dirty="0"/>
              <a:t>API </a:t>
            </a:r>
            <a:r>
              <a:rPr lang="ko-KR" altLang="en-US" dirty="0"/>
              <a:t>데이터 호출 및 </a:t>
            </a:r>
            <a:r>
              <a:rPr lang="en-US" altLang="ko-KR" dirty="0"/>
              <a:t>DOM </a:t>
            </a:r>
            <a:r>
              <a:rPr lang="ko-KR" altLang="en-US" dirty="0"/>
              <a:t>조작</a:t>
            </a:r>
          </a:p>
          <a:p>
            <a:pPr lvl="1">
              <a:defRPr sz="1600"/>
            </a:pPr>
            <a:r>
              <a:rPr lang="en-US" altLang="ko-KR" dirty="0"/>
              <a:t>• </a:t>
            </a:r>
            <a:r>
              <a:rPr lang="ko-KR" altLang="en-US" dirty="0"/>
              <a:t>책 표지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저자 정보를 자동으로 생성</a:t>
            </a:r>
          </a:p>
          <a:p>
            <a:pPr lvl="1">
              <a:defRPr sz="1600"/>
            </a:pPr>
            <a:r>
              <a:rPr lang="en-US" altLang="ko-KR" dirty="0"/>
              <a:t>• Swiper.js</a:t>
            </a:r>
            <a:r>
              <a:rPr lang="ko-KR" altLang="en-US" dirty="0"/>
              <a:t>를 활용해 슬라이드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</a:p>
          <a:p>
            <a:pPr lvl="1">
              <a:defRPr sz="1600"/>
            </a:pPr>
            <a:r>
              <a:rPr lang="en-US" altLang="ko-KR" dirty="0"/>
              <a:t>• .catch() </a:t>
            </a:r>
            <a:r>
              <a:rPr lang="ko-KR" altLang="en-US" dirty="0"/>
              <a:t>구문으로 </a:t>
            </a:r>
            <a:r>
              <a:rPr lang="en-US" altLang="ko-KR" dirty="0"/>
              <a:t>API </a:t>
            </a:r>
            <a:r>
              <a:rPr lang="ko-KR" altLang="en-US" dirty="0"/>
              <a:t>호출 에러 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1816851" y="9607281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2068720" y="950105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JS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2A7899-4120-454A-B529-13E93A935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209" y="2317430"/>
            <a:ext cx="7543800" cy="71836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FE5E72-A974-4722-AA1E-C79EDF929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759865"/>
            <a:ext cx="944880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9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6520" y="955073"/>
            <a:ext cx="72517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0" i="0" u="none" strike="noStrike" dirty="0">
                <a:solidFill>
                  <a:srgbClr val="222222"/>
                </a:solidFill>
                <a:latin typeface="Pretendard Bold"/>
              </a:rPr>
              <a:t>Main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7270" y="1930533"/>
            <a:ext cx="15201900" cy="13525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>
              <a:defRPr sz="1600"/>
            </a:pPr>
            <a:r>
              <a:rPr lang="en-US" altLang="ko-KR" dirty="0"/>
              <a:t>• Flexbox</a:t>
            </a:r>
            <a:r>
              <a:rPr lang="ko-KR" altLang="en-US" dirty="0"/>
              <a:t>와 </a:t>
            </a:r>
            <a:r>
              <a:rPr lang="ko-KR" altLang="en-US" dirty="0" err="1"/>
              <a:t>미디어쿼리를</a:t>
            </a:r>
            <a:r>
              <a:rPr lang="ko-KR" altLang="en-US" dirty="0"/>
              <a:t> 활용해 반응형 웹을 구현</a:t>
            </a:r>
          </a:p>
          <a:p>
            <a:pPr lvl="1">
              <a:defRPr sz="1600"/>
            </a:pPr>
            <a:r>
              <a:rPr lang="en-US" altLang="ko-KR" dirty="0"/>
              <a:t>• </a:t>
            </a:r>
            <a:r>
              <a:rPr lang="ko-KR" altLang="en-US" dirty="0" err="1"/>
              <a:t>검색창</a:t>
            </a:r>
            <a:r>
              <a:rPr lang="en-US" altLang="ko-KR" dirty="0"/>
              <a:t>, </a:t>
            </a:r>
            <a:r>
              <a:rPr lang="ko-KR" altLang="en-US" dirty="0"/>
              <a:t>배너</a:t>
            </a:r>
            <a:r>
              <a:rPr lang="en-US" altLang="ko-KR" dirty="0"/>
              <a:t>, </a:t>
            </a:r>
            <a:r>
              <a:rPr lang="ko-KR" altLang="en-US" dirty="0"/>
              <a:t>아이콘 메뉴</a:t>
            </a:r>
            <a:r>
              <a:rPr lang="en-US" altLang="ko-KR" dirty="0"/>
              <a:t>, </a:t>
            </a:r>
            <a:r>
              <a:rPr lang="ko-KR" altLang="en-US" dirty="0"/>
              <a:t>도서 카드 리스트 등의 </a:t>
            </a:r>
            <a:r>
              <a:rPr lang="en-US" altLang="ko-KR" dirty="0"/>
              <a:t>UI </a:t>
            </a:r>
            <a:r>
              <a:rPr lang="ko-KR" altLang="en-US" dirty="0"/>
              <a:t>요소 정의</a:t>
            </a:r>
          </a:p>
          <a:p>
            <a:pPr lvl="1">
              <a:defRPr sz="1600"/>
            </a:pPr>
            <a:r>
              <a:rPr lang="en-US" altLang="ko-KR" dirty="0"/>
              <a:t>• aspect-ratio</a:t>
            </a:r>
            <a:r>
              <a:rPr lang="ko-KR" altLang="en-US" dirty="0"/>
              <a:t>를 활용하여 이미지 비율 유지 및 안정적 레이아웃 보장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1CDBC-0AF7-49D5-9B7E-540F93184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43" y="594394"/>
            <a:ext cx="1130300" cy="1145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49465A-EA2C-45EF-9EED-1B1E30E2A3B2}"/>
              </a:ext>
            </a:extLst>
          </p:cNvPr>
          <p:cNvSpPr txBox="1"/>
          <p:nvPr/>
        </p:nvSpPr>
        <p:spPr>
          <a:xfrm>
            <a:off x="11816851" y="9607281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C13844"/>
                </a:solidFill>
              </a:rPr>
              <a:t>화면 사이트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51CDA-0C1E-49F7-801B-EF8E801028B2}"/>
              </a:ext>
            </a:extLst>
          </p:cNvPr>
          <p:cNvSpPr txBox="1"/>
          <p:nvPr/>
        </p:nvSpPr>
        <p:spPr>
          <a:xfrm>
            <a:off x="2971800" y="9607282"/>
            <a:ext cx="50673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C13844"/>
                </a:solidFill>
              </a:rPr>
              <a:t>HTML CODE</a:t>
            </a:r>
            <a:endParaRPr lang="ko-KR" altLang="en-US" sz="2300" b="1" dirty="0">
              <a:solidFill>
                <a:srgbClr val="C1384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34189-11D8-428A-B452-1A06F4A07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811106"/>
            <a:ext cx="6615326" cy="54384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97E9FC-7FFB-4F76-B32C-ABA47749A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61" y="4047556"/>
            <a:ext cx="9702800" cy="513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483</Words>
  <Application>Microsoft Office PowerPoint</Application>
  <PresentationFormat>사용자 지정</PresentationFormat>
  <Paragraphs>78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</vt:lpstr>
      <vt:lpstr>Pretendard Bold</vt:lpstr>
      <vt:lpstr>Noto Sans KR Black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Administrator</cp:lastModifiedBy>
  <cp:revision>32</cp:revision>
  <dcterms:created xsi:type="dcterms:W3CDTF">2006-08-16T00:00:00Z</dcterms:created>
  <dcterms:modified xsi:type="dcterms:W3CDTF">2025-09-19T08:47:43Z</dcterms:modified>
</cp:coreProperties>
</file>